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311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312" r:id="rId42"/>
    <p:sldId id="296" r:id="rId43"/>
    <p:sldId id="297" r:id="rId44"/>
    <p:sldId id="298" r:id="rId45"/>
    <p:sldId id="299" r:id="rId46"/>
    <p:sldId id="300" r:id="rId47"/>
    <p:sldId id="302" r:id="rId48"/>
    <p:sldId id="301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345E5-9A82-466E-956E-5B94A18388FA}" type="datetimeFigureOut">
              <a:rPr lang="pl-PL"/>
              <a:pPr>
                <a:defRPr/>
              </a:pPr>
              <a:t>2013-07-25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07C4F-ABE4-46D0-8C3A-1A1F614FEDA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2875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8C42B-14B3-4341-867E-DF4FF15B573D}" type="datetimeFigureOut">
              <a:rPr lang="pl-PL"/>
              <a:pPr>
                <a:defRPr/>
              </a:pPr>
              <a:t>2013-07-25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9526F-F844-4E6F-A048-B44D0210CA2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9306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FE003-BF47-46C8-8B30-8186F5AD139A}" type="datetimeFigureOut">
              <a:rPr lang="pl-PL"/>
              <a:pPr>
                <a:defRPr/>
              </a:pPr>
              <a:t>2013-07-25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D023A-9F4A-4D51-88AC-E1B403AC035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098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47B45-3ABC-458B-9300-4E6EFA7C499D}" type="datetimeFigureOut">
              <a:rPr lang="pl-PL"/>
              <a:pPr>
                <a:defRPr/>
              </a:pPr>
              <a:t>2013-07-25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8F56E-E411-4DEF-BDF9-22562F72235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718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BAFF7-E7E0-4A69-B29F-B056ABA4B73F}" type="datetimeFigureOut">
              <a:rPr lang="pl-PL"/>
              <a:pPr>
                <a:defRPr/>
              </a:pPr>
              <a:t>2013-07-25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80876-EF3E-4546-A40E-97F4DE6DED1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8807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814DA-774F-454E-BDBB-90040D4A883A}" type="datetimeFigureOut">
              <a:rPr lang="pl-PL"/>
              <a:pPr>
                <a:defRPr/>
              </a:pPr>
              <a:t>2013-07-25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48CA0-91DC-4E93-BF5E-7AB1F7DB184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5889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1EBDC-A664-4FB3-8C3E-8A4C93D0590F}" type="datetimeFigureOut">
              <a:rPr lang="pl-PL"/>
              <a:pPr>
                <a:defRPr/>
              </a:pPr>
              <a:t>2013-07-25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59103-9B4A-45B9-9D66-ED8860CCB32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295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C51E0-9B6D-45F1-B09F-9D215F34F909}" type="datetimeFigureOut">
              <a:rPr lang="pl-PL"/>
              <a:pPr>
                <a:defRPr/>
              </a:pPr>
              <a:t>2013-07-25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0919F-3941-449B-AF7C-4259748C641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7234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4DA32-43E9-4F21-82EA-5831139067C6}" type="datetimeFigureOut">
              <a:rPr lang="pl-PL"/>
              <a:pPr>
                <a:defRPr/>
              </a:pPr>
              <a:t>2013-07-25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CD849-7DBA-476E-BEFD-DB85DBDD158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27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3FA7E-92F3-46A5-AD5A-6FEA8B768B35}" type="datetimeFigureOut">
              <a:rPr lang="pl-PL"/>
              <a:pPr>
                <a:defRPr/>
              </a:pPr>
              <a:t>2013-07-25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92349-FD21-4578-97F3-C398D8D8A4D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270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A22FC-D580-458E-8F86-EFDCDD972210}" type="datetimeFigureOut">
              <a:rPr lang="pl-PL"/>
              <a:pPr>
                <a:defRPr/>
              </a:pPr>
              <a:t>2013-07-25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026A0-EED9-4175-8463-ECC9989487B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001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184FA1-E5E4-44C9-A861-DB39EFDDEA4D}" type="datetimeFigureOut">
              <a:rPr lang="pl-PL"/>
              <a:pPr>
                <a:defRPr/>
              </a:pPr>
              <a:t>2013-07-25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8959DB-F91E-4BB2-BFB2-95308AF9686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3.jpeg"/><Relationship Id="rId7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7.png"/><Relationship Id="rId7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7.jpeg"/><Relationship Id="rId7" Type="http://schemas.openxmlformats.org/officeDocument/2006/relationships/image" Target="../media/image1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3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5.png"/><Relationship Id="rId7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7.png"/><Relationship Id="rId10" Type="http://schemas.openxmlformats.org/officeDocument/2006/relationships/image" Target="../media/image9.jpeg"/><Relationship Id="rId4" Type="http://schemas.openxmlformats.org/officeDocument/2006/relationships/image" Target="../media/image6.png"/><Relationship Id="rId9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3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6.jpeg"/><Relationship Id="rId7" Type="http://schemas.openxmlformats.org/officeDocument/2006/relationships/image" Target="../media/image7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8.jpeg"/><Relationship Id="rId7" Type="http://schemas.openxmlformats.org/officeDocument/2006/relationships/image" Target="../media/image7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0.jpeg"/><Relationship Id="rId7" Type="http://schemas.openxmlformats.org/officeDocument/2006/relationships/image" Target="../media/image6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3.jpeg"/><Relationship Id="rId7" Type="http://schemas.openxmlformats.org/officeDocument/2006/relationships/image" Target="../media/image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35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5.png"/><Relationship Id="rId7" Type="http://schemas.openxmlformats.org/officeDocument/2006/relationships/image" Target="../media/image64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72.jpeg"/><Relationship Id="rId7" Type="http://schemas.openxmlformats.org/officeDocument/2006/relationships/image" Target="../media/image7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3.jpeg"/><Relationship Id="rId9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7.png"/><Relationship Id="rId10" Type="http://schemas.openxmlformats.org/officeDocument/2006/relationships/image" Target="../media/image9.jpeg"/><Relationship Id="rId4" Type="http://schemas.openxmlformats.org/officeDocument/2006/relationships/image" Target="../media/image6.png"/><Relationship Id="rId9" Type="http://schemas.openxmlformats.org/officeDocument/2006/relationships/image" Target="../media/image77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2.jpeg"/><Relationship Id="rId7" Type="http://schemas.openxmlformats.org/officeDocument/2006/relationships/image" Target="../media/image69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9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8.jpeg"/><Relationship Id="rId7" Type="http://schemas.openxmlformats.org/officeDocument/2006/relationships/image" Target="../media/image7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9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1.jpeg"/><Relationship Id="rId7" Type="http://schemas.openxmlformats.org/officeDocument/2006/relationships/image" Target="../media/image7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69.jpeg"/><Relationship Id="rId9" Type="http://schemas.openxmlformats.org/officeDocument/2006/relationships/image" Target="../media/image9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93.jpeg"/><Relationship Id="rId7" Type="http://schemas.openxmlformats.org/officeDocument/2006/relationships/image" Target="../media/image6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9.jpeg"/><Relationship Id="rId10" Type="http://schemas.openxmlformats.org/officeDocument/2006/relationships/image" Target="../media/image9.jpeg"/><Relationship Id="rId4" Type="http://schemas.openxmlformats.org/officeDocument/2006/relationships/image" Target="../media/image94.jpeg"/><Relationship Id="rId9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6.jpeg"/><Relationship Id="rId7" Type="http://schemas.openxmlformats.org/officeDocument/2006/relationships/image" Target="../media/image7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69.jpeg"/><Relationship Id="rId9" Type="http://schemas.openxmlformats.org/officeDocument/2006/relationships/image" Target="../media/image9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9.jpeg"/><Relationship Id="rId7" Type="http://schemas.openxmlformats.org/officeDocument/2006/relationships/image" Target="../media/image2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9.jpeg"/><Relationship Id="rId7" Type="http://schemas.openxmlformats.org/officeDocument/2006/relationships/image" Target="../media/image2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2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69.jpeg"/><Relationship Id="rId7" Type="http://schemas.openxmlformats.org/officeDocument/2006/relationships/image" Target="../media/image2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3197" y="2619138"/>
            <a:ext cx="5165725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pole tekstowe 4"/>
          <p:cNvSpPr txBox="1">
            <a:spLocks noChangeArrowheads="1"/>
          </p:cNvSpPr>
          <p:nvPr/>
        </p:nvSpPr>
        <p:spPr bwMode="auto">
          <a:xfrm>
            <a:off x="1043608" y="1182688"/>
            <a:ext cx="714035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4400" b="1" dirty="0" smtClean="0">
                <a:solidFill>
                  <a:schemeClr val="bg2">
                    <a:lumMod val="50000"/>
                  </a:schemeClr>
                </a:solidFill>
              </a:rPr>
              <a:t>Środki ochrony indywidualnej</a:t>
            </a:r>
            <a:endParaRPr lang="pl-PL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0936" y="5373216"/>
            <a:ext cx="1860579" cy="95534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03350"/>
            <a:ext cx="4024313" cy="502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screen">
            <a:extLst/>
          </a:blip>
          <a:srcRect/>
          <a:stretch/>
        </p:blipFill>
        <p:spPr>
          <a:xfrm>
            <a:off x="2987824" y="1071267"/>
            <a:ext cx="2906975" cy="18600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Rękawice </a:t>
            </a:r>
            <a:r>
              <a:rPr lang="pl-PL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Eider</a:t>
            </a:r>
            <a:r>
              <a:rPr lang="pl-PL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montażowe, </a:t>
            </a:r>
            <a:r>
              <a:rPr lang="pl-PL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wzm</a:t>
            </a:r>
            <a:r>
              <a:rPr lang="pl-PL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. skórą dwoiną wołową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079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Obraz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4427538" y="2492375"/>
            <a:ext cx="4556125" cy="39624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rękawice wzmacniane skórą (dwoiną wołową) w jednym kawałku, bez przeszycia,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grzbiet dłoni oraz podszewka wykonane z żółtej tkaniny bawełnianej,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bawełniany mankiet,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kciuk i palec wskazujący </a:t>
            </a:r>
            <a:r>
              <a:rPr lang="pl-PL" dirty="0" err="1"/>
              <a:t>całoskórzane</a:t>
            </a:r>
            <a:r>
              <a:rPr lang="pl-PL" dirty="0"/>
              <a:t>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końcówki palców przekryte skórą,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rozmiar 10,5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kategoria II,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odporność mechaniczna zgodnie z normą EN 388: 2221,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idealne do prac z elementami metalowymi, w budownictwie, transporcie, ogrodnictwie</a:t>
            </a:r>
          </a:p>
        </p:txBody>
      </p:sp>
      <p:pic>
        <p:nvPicPr>
          <p:cNvPr id="3082" name="Obraz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2350" y="1844675"/>
            <a:ext cx="14890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086450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54063"/>
            <a:ext cx="5389563" cy="607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Rękawice </a:t>
            </a:r>
            <a:r>
              <a:rPr lang="pl-PL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Crow</a:t>
            </a:r>
            <a:r>
              <a:rPr lang="pl-PL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montażowe, </a:t>
            </a:r>
            <a:r>
              <a:rPr lang="pl-PL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wzm</a:t>
            </a:r>
            <a:r>
              <a:rPr lang="pl-PL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. skórą licową wołową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102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5170488" y="1841500"/>
            <a:ext cx="3836987" cy="46101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rękawice wzmacniane skórą (licową wołową) w jednym kawałku, bez przeszycia,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grzbiet dłoni oraz podszewka wykonane z tkaniny bawełnianej,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bawełniany mankiet,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kciuk i palec wskazujący </a:t>
            </a:r>
            <a:r>
              <a:rPr lang="pl-PL" dirty="0" err="1"/>
              <a:t>całoskórzane</a:t>
            </a:r>
            <a:r>
              <a:rPr lang="pl-PL" dirty="0"/>
              <a:t>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końcówki palców przekryte skórą,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rozmiar 10,5,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kategoria II,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odporność mechaniczna zgodnie z normą EN 388: 1121,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idealne do prac z elementami metalowymi, w budownictwie, transporcie, ogrodnictwie</a:t>
            </a:r>
          </a:p>
        </p:txBody>
      </p:sp>
      <p:pic>
        <p:nvPicPr>
          <p:cNvPr id="4105" name="Obraz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6200" y="1138238"/>
            <a:ext cx="149066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086450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702557"/>
            <a:ext cx="5073650" cy="594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Rękawice </a:t>
            </a:r>
            <a:r>
              <a:rPr lang="pl-PL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Pelican</a:t>
            </a:r>
            <a:r>
              <a:rPr lang="pl-PL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+ montażowe, wzmocniona skórą kozią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126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5157788" y="3213100"/>
            <a:ext cx="3835400" cy="29972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rękawice wzmacniane delikatną skórą kozią licową,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grzbiet dłoni oraz podszewka wykonane z białej tkaniny bawełnianej,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elastyczny ściągacz w nadgarstku,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rozmiar 8 oraz 10,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idealne do </a:t>
            </a:r>
            <a:r>
              <a:rPr lang="pl-PL" b="1" dirty="0">
                <a:solidFill>
                  <a:srgbClr val="FF0000"/>
                </a:solidFill>
              </a:rPr>
              <a:t>precyzyjnych</a:t>
            </a:r>
            <a:r>
              <a:rPr lang="pl-PL" b="1" dirty="0"/>
              <a:t> prac z elementami metalowymi, w transporcie i budownictwie</a:t>
            </a:r>
          </a:p>
        </p:txBody>
      </p:sp>
      <p:pic>
        <p:nvPicPr>
          <p:cNvPr id="5129" name="Obraz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6200" y="2482850"/>
            <a:ext cx="149066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086450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75" y="1262063"/>
            <a:ext cx="4395788" cy="540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12"/>
          <p:cNvPicPr>
            <a:picLocks noChangeAspect="1"/>
          </p:cNvPicPr>
          <p:nvPr/>
        </p:nvPicPr>
        <p:blipFill rotWithShape="1">
          <a:blip r:embed="rId3" cstate="screen">
            <a:extLst/>
          </a:blip>
          <a:srcRect/>
          <a:stretch/>
        </p:blipFill>
        <p:spPr>
          <a:xfrm>
            <a:off x="3419872" y="947181"/>
            <a:ext cx="3035519" cy="30678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Rękawice 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Bluetail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montażowd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akryl+lateks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ciepłochronne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175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Obraz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5157788" y="1882775"/>
            <a:ext cx="3986212" cy="460216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bezszwowe rękawice montażowe o znakomitych właściwościach ciepłochronnych,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wyściółka akrylowa,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powlekane warstwą marszczonego, naturalnego lateksu w części chwytnej dłoni,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elastyczny ściągacz w nadgarstku,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rozmiar 8 oraz 10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kategoria II,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odporność mechaniczna zgodnie z normą EN 388: 1331,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odporność na zimno zgodnie z normą EN 511: x2x,</a:t>
            </a:r>
            <a:endParaRPr lang="pl-PL" b="1" dirty="0"/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idealne do wszelkiego rodzaju prac montażowych przy niskich temperaturach,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endParaRPr lang="pl-PL" dirty="0"/>
          </a:p>
        </p:txBody>
      </p:sp>
      <p:pic>
        <p:nvPicPr>
          <p:cNvPr id="7178" name="Obraz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8075" y="4135438"/>
            <a:ext cx="14906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086450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Obraz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 bwMode="auto">
          <a:xfrm rot="366611">
            <a:off x="288925" y="1106488"/>
            <a:ext cx="4895850" cy="531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4859338" y="3198813"/>
            <a:ext cx="4133850" cy="347821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3"/>
              </a:buBlip>
              <a:defRPr/>
            </a:pPr>
            <a:r>
              <a:rPr lang="pl-PL" dirty="0"/>
              <a:t>bezszwowe rękawice montażowe,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3"/>
              </a:buBlip>
              <a:defRPr/>
            </a:pPr>
            <a:r>
              <a:rPr lang="pl-PL" dirty="0"/>
              <a:t>wyściółka nylonowa,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3"/>
              </a:buBlip>
              <a:defRPr/>
            </a:pPr>
            <a:r>
              <a:rPr lang="pl-PL" dirty="0"/>
              <a:t>powlekane warstwą nitrylu w części chwytnej dłoni,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3"/>
              </a:buBlip>
              <a:defRPr/>
            </a:pPr>
            <a:r>
              <a:rPr lang="pl-PL" dirty="0"/>
              <a:t>elastyczny ściągacz w nadgarstku,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3"/>
              </a:buBlip>
              <a:defRPr/>
            </a:pPr>
            <a:r>
              <a:rPr lang="pl-PL" dirty="0"/>
              <a:t>rozmiar od 7 do 10,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3"/>
              </a:buBlip>
              <a:defRPr/>
            </a:pPr>
            <a:r>
              <a:rPr lang="pl-PL" dirty="0"/>
              <a:t>kategoria II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3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3"/>
              </a:buBlip>
              <a:defRPr/>
            </a:pPr>
            <a:r>
              <a:rPr lang="pl-PL" dirty="0"/>
              <a:t>najwyższa dostępna odporność na przetarcie; odporność mechaniczna zgodnie z normą EN 388: 4131,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3"/>
              </a:buBlip>
              <a:defRPr/>
            </a:pPr>
            <a:r>
              <a:rPr lang="pl-PL" b="1" dirty="0"/>
              <a:t>idealne do lekkich prac montażowych w środowisku lekko zaolejonym,</a:t>
            </a:r>
            <a:endParaRPr lang="pl-PL" dirty="0"/>
          </a:p>
        </p:txBody>
      </p:sp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Rękawice 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Modularis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montażowe, 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nylon+nitryl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8199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Obraz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Obraz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366838"/>
            <a:ext cx="1490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7" cstate="screen">
            <a:extLst/>
          </a:blip>
          <a:stretch>
            <a:fillRect/>
          </a:stretch>
        </p:blipFill>
        <p:spPr>
          <a:xfrm>
            <a:off x="5555949" y="1218784"/>
            <a:ext cx="2899016" cy="1924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pic>
        <p:nvPicPr>
          <p:cNvPr id="11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751" y="204393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88" y="1060450"/>
            <a:ext cx="4230687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screen">
            <a:extLst/>
          </a:blip>
          <a:stretch>
            <a:fillRect/>
          </a:stretch>
        </p:blipFill>
        <p:spPr>
          <a:xfrm flipH="1">
            <a:off x="3317670" y="4529902"/>
            <a:ext cx="2694490" cy="19154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Rękawice 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Virdis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montażowe, nylon/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bambus+lateks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9223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Obraz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Obraz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366838"/>
            <a:ext cx="1490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 cstate="screen">
            <a:extLst/>
          </a:blip>
          <a:stretch>
            <a:fillRect/>
          </a:stretch>
        </p:blipFill>
        <p:spPr>
          <a:xfrm rot="10800000">
            <a:off x="6073750" y="4550226"/>
            <a:ext cx="2932567" cy="1902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sp>
        <p:nvSpPr>
          <p:cNvPr id="31" name="pole tekstowe 30"/>
          <p:cNvSpPr txBox="1"/>
          <p:nvPr/>
        </p:nvSpPr>
        <p:spPr>
          <a:xfrm>
            <a:off x="4859338" y="1049338"/>
            <a:ext cx="4133850" cy="460216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bezszwowe rękawice montażowe,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wyściółka nylonowa z </a:t>
            </a:r>
            <a:r>
              <a:rPr lang="pl-PL" b="1" dirty="0"/>
              <a:t>dodatkiem włókien bambusowych, </a:t>
            </a:r>
            <a:r>
              <a:rPr lang="pl-PL" dirty="0"/>
              <a:t>zapewniających idealne dopasowanie do dłoni oraz właściwości antyseptyczne,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znakomite właściwości chwytne dzięki powleczeniu warstwą marszczonego lateksu w części chwytnej dłoni,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elastyczny ściągacz w nadgarstku,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rozmiar od 7 do 10,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kategoria II,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odporność mechaniczna zgodnie z normą EN 388: 2131,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b="1" dirty="0"/>
              <a:t>idealne do lekkich prac montażowych w środowisku lekko wilgotnym</a:t>
            </a:r>
            <a:endParaRPr lang="pl-PL" dirty="0"/>
          </a:p>
        </p:txBody>
      </p:sp>
      <p:pic>
        <p:nvPicPr>
          <p:cNvPr id="13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88" y="5517232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773113"/>
            <a:ext cx="5038725" cy="607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Rękawice 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Loon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jednorazowe, lateksowe, pudrowane 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0246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6625" y="3200400"/>
            <a:ext cx="14906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4643438" y="3860800"/>
            <a:ext cx="4133850" cy="2032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rękawice jednorazowe, lateksowe,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pudrowane,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kolor biały,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rozmiar od 7 do 10,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nadają się do krótkotrwałego kontaktu z produktami spożywczymi,</a:t>
            </a:r>
            <a:endParaRPr lang="pl-PL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" y="887413"/>
            <a:ext cx="4167188" cy="556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Rękawice Barbary, jednorazowe, nitrylowe, pudrowane 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1270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6925" y="1403350"/>
            <a:ext cx="14890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4641850" y="5143500"/>
            <a:ext cx="4162425" cy="13081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rękawice jednorazowe, nitrylowe,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pudrowane,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kolor niebieski,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rozmiar od 7 do 10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zgodne z normą EN 420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7" cstate="screen">
            <a:extLst/>
          </a:blip>
          <a:srcRect/>
          <a:stretch/>
        </p:blipFill>
        <p:spPr>
          <a:xfrm>
            <a:off x="4641161" y="2204864"/>
            <a:ext cx="4163173" cy="25546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50" y="809625"/>
            <a:ext cx="5091113" cy="580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Rękawice 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Rail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jednorazowe, winylowe, pudrowane 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229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4900" y="3424238"/>
            <a:ext cx="14906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4787900" y="4149725"/>
            <a:ext cx="4164013" cy="203041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rękawice jednorazowe, winylowe,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pudrowane,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przezroczyste,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rozmiar od 7 do 10,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nadają się do krótkotrwałego kontaktu z produktami spożywczymi nie zawierającymi tłuszczu</a:t>
            </a:r>
            <a:endParaRPr lang="pl-PL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5" y="782638"/>
            <a:ext cx="4449763" cy="603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Rękawice </a:t>
            </a:r>
            <a:r>
              <a:rPr lang="pl-PL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Caspia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lateks/neopren 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3318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5575" y="3813175"/>
            <a:ext cx="1212850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93"/>
          <a:stretch/>
        </p:blipFill>
        <p:spPr>
          <a:xfrm>
            <a:off x="3347864" y="4472744"/>
            <a:ext cx="2089904" cy="1875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sp>
        <p:nvSpPr>
          <p:cNvPr id="31" name="pole tekstowe 30"/>
          <p:cNvSpPr txBox="1"/>
          <p:nvPr/>
        </p:nvSpPr>
        <p:spPr>
          <a:xfrm>
            <a:off x="5287963" y="1495425"/>
            <a:ext cx="3778250" cy="479742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b="1" dirty="0"/>
              <a:t>rękawice odporne na wybrane substancje chemiczne,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wykonane z naturalnego lateksu, pokryte dodatkowo warstwą neoprenu o grubości 0,7mm,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 err="1"/>
              <a:t>szorstkowane</a:t>
            </a:r>
            <a:r>
              <a:rPr lang="pl-PL" dirty="0"/>
              <a:t> wykończenie w części chwytnej dłoni i na palcach zapewnia znakomite właściwości chwytne,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welurowa wyściółka,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doskonale dopasowują się do dłoni,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rozmiar od 7 do 10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kategoria II,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odporność mechaniczna zgodnie z normą EN 388: 2110,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odporność chemiczna zgodnie z normą EN 374: </a:t>
            </a:r>
            <a:r>
              <a:rPr lang="pl-PL" dirty="0" smtClean="0"/>
              <a:t>AKL</a:t>
            </a:r>
            <a:endParaRPr lang="pl-PL" dirty="0"/>
          </a:p>
        </p:txBody>
      </p:sp>
      <p:pic>
        <p:nvPicPr>
          <p:cNvPr id="11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12474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50" y="792163"/>
            <a:ext cx="4921250" cy="594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Rękawice </a:t>
            </a:r>
            <a:r>
              <a:rPr lang="pl-PL" sz="2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Razorbill</a:t>
            </a:r>
            <a:r>
              <a:rPr lang="pl-PL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montażowe, wł. szklane/nylon/</a:t>
            </a:r>
            <a:r>
              <a:rPr lang="pl-PL" sz="2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spandex+nitryl</a:t>
            </a:r>
            <a:r>
              <a:rPr lang="pl-PL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4342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0" y="1495425"/>
            <a:ext cx="1214438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5287963" y="1495425"/>
            <a:ext cx="3778250" cy="479742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bezszwowe rękawice montażowe o najwyższym dostępnym stopniu odporności na przecięcie,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wyściółka wykonana z mieszanki modyfikowanego włókna szklanego, </a:t>
            </a:r>
            <a:r>
              <a:rPr lang="pl-PL" dirty="0" err="1"/>
              <a:t>Spandexu</a:t>
            </a:r>
            <a:r>
              <a:rPr lang="pl-PL" dirty="0"/>
              <a:t> i nylonu,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powlekane warstwą nitrylu w części chwytnej dłoni,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elastyczny ściągacz w nadgarstku,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rozmiar od 7 do 10,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kategoria II,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odporność mechaniczna zgodnie z normą EN 388: 4542,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idealne do prac montażowych z ostrymi i zaolejonymi elementami,</a:t>
            </a:r>
            <a:endParaRPr lang="pl-PL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13" y="865188"/>
            <a:ext cx="5700712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Półbuty </a:t>
            </a:r>
            <a:r>
              <a:rPr lang="pl-PL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BlackKnight</a:t>
            </a:r>
            <a:r>
              <a: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cholewa skórzana, S1 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5366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5900" y="1168400"/>
            <a:ext cx="1214438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5295900" y="3849688"/>
            <a:ext cx="3551238" cy="22733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półbuty robocze w klasie S1,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cholewka skórzana,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podeszwa z poliuretanu,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stalowy podnosek ochronny zabezpieczający palce stóp,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absorbcja energii w obcasie,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zgodne z normą EN 20345,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kolor czarny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</a:t>
            </a:r>
            <a:r>
              <a:rPr lang="pl-PL" dirty="0"/>
              <a:t>ozmiary: 38-48</a:t>
            </a:r>
          </a:p>
        </p:txBody>
      </p:sp>
      <p:pic>
        <p:nvPicPr>
          <p:cNvPr id="11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12474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19138"/>
            <a:ext cx="5427663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Trzewiki </a:t>
            </a:r>
            <a:r>
              <a:rPr lang="pl-PL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BlackKnight</a:t>
            </a:r>
            <a:r>
              <a: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cholewa skórzana, S1 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6390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2275" y="1374775"/>
            <a:ext cx="1214438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5502275" y="3429000"/>
            <a:ext cx="3551238" cy="227965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trzewiki robocze w klasie S1,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cholewka skórzana,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podeszwa z poliuretanu,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stalowy podnosek ochronny zabezpieczający palce stóp,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absorbcja energii w obcasie,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zgodne z normą EN 20345,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kolor czarny,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rozmiar 38-48</a:t>
            </a:r>
          </a:p>
        </p:txBody>
      </p:sp>
      <p:pic>
        <p:nvPicPr>
          <p:cNvPr id="11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086450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az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6175" y="771525"/>
            <a:ext cx="2817813" cy="596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Bluza rob. </a:t>
            </a:r>
            <a:r>
              <a:rPr lang="pl-PL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Emerton</a:t>
            </a:r>
            <a:r>
              <a:rPr lang="pl-PL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270gsm, 65% poliester/35% bawełna</a:t>
            </a: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741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2275" y="1082675"/>
            <a:ext cx="1214438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5449888" y="1655763"/>
            <a:ext cx="3551237" cy="479742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praktyczna bluza robocza,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wykonana z mieszanki TC (65% poliester, 35% bawełna),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gramatura: 270 g/m2,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wzmocniona w newralgicznych miejscach poliestrem 600D,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szyta nićmi rdzeniowymi na maszynach trójigłowych w miejscach najbardziej narażonych na uszkodzenia</a:t>
            </a:r>
            <a:r>
              <a:rPr lang="pl-PL" dirty="0"/>
              <a:t>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ryglowana w miejscach narażonych na oberwanie,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rękawy wykończone elastycznymi ściągaczami,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wentylacja pod pachami,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kolorystyka: antracyt z pomarańczowymi wstawkami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rozmiary: 48-62</a:t>
            </a:r>
          </a:p>
        </p:txBody>
      </p:sp>
      <p:pic>
        <p:nvPicPr>
          <p:cNvPr id="17418" name="Obraz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1033463"/>
            <a:ext cx="2652712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1054298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Obraz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08050"/>
            <a:ext cx="2608263" cy="563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Ogrodniczki 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Emerton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270gsm, 65% poliester/35% bawełna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8438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5132388" y="1079500"/>
            <a:ext cx="3856037" cy="52197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praktyczne spodnie robocze ogrodniczki,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wykonane z mieszanki TC </a:t>
            </a:r>
            <a:br>
              <a:rPr lang="pl-PL" dirty="0"/>
            </a:br>
            <a:r>
              <a:rPr lang="pl-PL" dirty="0"/>
              <a:t>(65% poliester, 35% bawełna),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gramatura: 270 g/m2,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wzmocnione w newralgicznych miejscach poliestrem 600D,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szyte nićmi rdzeniowymi na maszynach trójigłowych w miejscach najbardziej narażonych na uszkodzenia,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kieszenie na nakolanniki,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ryglowane w miejscach narażonych na oberwanie,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duża ilość praktycznych, ergonomicznie rozlokowanych kieszeni,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praktyczne, elastyczne szelki z wytrzymałymi klamrami,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kolorystyka: antracyt z pomarańczowymi wstawkami,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rozmiary: 48-62</a:t>
            </a:r>
          </a:p>
        </p:txBody>
      </p:sp>
      <p:pic>
        <p:nvPicPr>
          <p:cNvPr id="18441" name="Obraz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775" y="1079500"/>
            <a:ext cx="2360613" cy="527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Obraz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5663" y="1557338"/>
            <a:ext cx="966787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5663" y="2001309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9275" y="908050"/>
            <a:ext cx="2054225" cy="562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Spodnie </a:t>
            </a:r>
            <a:r>
              <a:rPr lang="pl-PL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Emerton</a:t>
            </a:r>
            <a:r>
              <a:rPr lang="pl-PL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270gsm, 65% poliester / 35% bawełna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9462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4356100" y="1638300"/>
            <a:ext cx="4502150" cy="444341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praktyczne spodnie robocze do pasa,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wykonane z mieszanki TC (65% poliester, 35% bawełna),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gramatura: 270 g/m2,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wzmocnione w newralgicznych miejscach poliestrem 600D,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szyte nićmi rdzeniowymi na maszynach trójigłowych w miejscach najbardziej narażonych na uszkodzenia,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ryglowane w miejscach narażonych na oberwanie,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bardzo duża ilość praktycznych, ergonomicznie rozlokowanych kieszeni,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kolorystyka: antracyt z pomarańczowymi wstawkami,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rozmiary: 48-62</a:t>
            </a:r>
          </a:p>
        </p:txBody>
      </p:sp>
      <p:pic>
        <p:nvPicPr>
          <p:cNvPr id="19465" name="Obraz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6238" y="5300663"/>
            <a:ext cx="117633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4412" y="948881"/>
            <a:ext cx="1825678" cy="5388031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Spodnie+kurtka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p/deszczowe, 100% poliester, różne kolory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0485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5867400" y="2654300"/>
            <a:ext cx="3065463" cy="344805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ubranie ochronne: spodnie do pasa oraz kurtka z kapturem,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wykonane ze 100% poliestru,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powłoka wodoodporna wykonana z PVC,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podklejone szwy,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kaptur chowany w kołnierzu,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praktyczne opakowanie,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kolor zielony, </a:t>
            </a:r>
            <a:r>
              <a:rPr lang="pl-PL" dirty="0" smtClean="0"/>
              <a:t>moro, żółty </a:t>
            </a:r>
            <a:r>
              <a:rPr lang="pl-PL" dirty="0"/>
              <a:t>lub niebieski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rozmiar od M do XXXL</a:t>
            </a:r>
          </a:p>
        </p:txBody>
      </p:sp>
      <p:pic>
        <p:nvPicPr>
          <p:cNvPr id="20488" name="Obraz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2062" y="1976438"/>
            <a:ext cx="11779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Obraz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7686" y="1628800"/>
            <a:ext cx="1667310" cy="3672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Obraz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1846263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Obraz 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2654300"/>
            <a:ext cx="1658004" cy="36533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6263" y="1231631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023938"/>
            <a:ext cx="5934075" cy="550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Obraz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0625" y="908050"/>
            <a:ext cx="2801938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Czapka baseballowa </a:t>
            </a:r>
            <a:r>
              <a:rPr lang="pl-PL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Emerton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100% bawełna 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1511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Obraz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5524500" y="3716338"/>
            <a:ext cx="3368675" cy="22733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czapka do kompletu odzieży EMERTON,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wykonana ze 100% czesanej bawełny,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kolorystyka nawiązująca do kolorystyki całej kolekcji: antracyt z pomarańczowymi wstawkami,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rozmiar uniwersalny</a:t>
            </a:r>
          </a:p>
        </p:txBody>
      </p:sp>
      <p:pic>
        <p:nvPicPr>
          <p:cNvPr id="21514" name="Obraz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4500" y="3192463"/>
            <a:ext cx="11779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Kombinezon </a:t>
            </a:r>
            <a:r>
              <a:rPr lang="pl-PL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Chemsafe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z kapturem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2533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Obraz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Obraz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8038" y="2901950"/>
            <a:ext cx="1176337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Obraz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974725"/>
            <a:ext cx="2025650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Obraz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263" y="957263"/>
            <a:ext cx="331152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2771775" y="3411538"/>
            <a:ext cx="6151563" cy="299561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kombinezon ochronny z kapturem,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wykonany z włókniny polipropylenowej,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b="1" dirty="0"/>
              <a:t>chroni przed niektórymi związkami chemicznymi i cząstkami radioaktywnymi </a:t>
            </a:r>
            <a:br>
              <a:rPr lang="pl-PL" b="1" dirty="0"/>
            </a:br>
            <a:r>
              <a:rPr lang="pl-PL" dirty="0"/>
              <a:t>(zgodny z normą EN 374 oraz EN 1073-2),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kategoria III,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typ 5 i 6 (zgodny z normą EN ISO 1398-21 oraz EN 13034),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antystatyczny zgodnie z normą EN 1149,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zamek błyskawiczny kryty patką,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elastyczne ściągacze z gumką w rękawach i nogawkach,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kolor biały,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rozmiary: M-XXL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911225"/>
            <a:ext cx="4932362" cy="388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Zatyczki do uszu ED Comfort Plug, jednorazowe, 37dB, 250 par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3558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Obraz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6175" y="3189288"/>
            <a:ext cx="11763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2051050" y="3846513"/>
            <a:ext cx="6948488" cy="251301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jednorazowe zatyczki do uszu wykonane z bardzo miękkiej pianki poliuretanowej spełniające parametry normy EN 352-2,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ergonomiczny kształt,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gładka powierzchnia zwiększająca okres użytkowania,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łatwe wprowadzanie i wyjmowanie do/z kanału słuchowego,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optymalne dopasowanie do kanału słuchowego,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po użyciu szybki powrót zatyczek do pierwotnego kształtu,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wyrazisty, zielony kolor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tłumienie hałasu na średnim poziomie 37dB,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możliwość stosowania z innymi środkami ochrony indywidulanej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2221" y="728663"/>
            <a:ext cx="3253879" cy="3628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3" y="728663"/>
            <a:ext cx="3313112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Nauszniki na głowę ED 1H, 26dB, zielone 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4583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Obraz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Obraz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4852" y="3697288"/>
            <a:ext cx="11763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287338" y="4179888"/>
            <a:ext cx="8533134" cy="22733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dielektryczne nauszniki ochronne spełniające parametry normy EN 352-1: 2002,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wytrzymały, stabilny, łatwy do regulowania pałąk teleskopowy,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miękka, szeroka opaska na pałąku; czasze wypełnione miękką pianką,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zielona opaska wokół czasz ułatwiająca szybką identyfikację i stopień ochrony nauszników,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niski profil łączenia czasz z pałąkiem minimalizujący ryzyko zahaczenia o przeszkody w wąskich przestrzeniach, waga 227g,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b="1" dirty="0"/>
              <a:t>przeznaczone do pracy w środowisku o niskim i średnim poziomie hałasu,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b="1" dirty="0"/>
              <a:t>tłumienie hałasu na średnim poziomie 26dB</a:t>
            </a:r>
          </a:p>
        </p:txBody>
      </p:sp>
      <p:pic>
        <p:nvPicPr>
          <p:cNvPr id="11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086450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0138" y="804863"/>
            <a:ext cx="354965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552450"/>
            <a:ext cx="3563937" cy="433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Nauszniki na głowę ED 2H, 30dB, żółte 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5607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Obraz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Obraz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9075" y="3697288"/>
            <a:ext cx="11763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0" y="4179888"/>
            <a:ext cx="9036050" cy="22733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dielektryczne nauszniki ochronne spełniające parametry normy EN 352-1: 2002,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wytrzymały, stabilny, łatwy do regulowania pałąk teleskopowy,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miękka, szeroka opaska na pałąku; czasze wypełnione miękką pianką,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żółta opaska wokół czasz ułatwiająca szybką identyfikację i stopień ochrony nauszników,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niski profil łączenia czasz z pałąkiem minimalizujący ryzyko zahaczenia o przeszkody w wąskich przestrzeniach, waga 248g,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b="1" dirty="0"/>
              <a:t>przeznaczone do pracy w środowisku o średnim i wyższym poziomie hałasu,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b="1" dirty="0"/>
              <a:t>najlepszy wybór do ochrony przed hałasem o wysokiej częstotliwości fal dźwiękowych, tłumienie hałasu na średnim poziomie 30dB</a:t>
            </a:r>
          </a:p>
        </p:txBody>
      </p:sp>
      <p:pic>
        <p:nvPicPr>
          <p:cNvPr id="11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086450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5" y="744899"/>
            <a:ext cx="3805436" cy="344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216" y="622300"/>
            <a:ext cx="3541712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  <a:r>
              <a:rPr lang="pl-PL" sz="2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Nauszniki na głowę ED 1H, 33dB, pomarańczowe 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6631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Obraz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1766" y="3697288"/>
            <a:ext cx="11763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72008" y="4221088"/>
            <a:ext cx="9036496" cy="227296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dielektryczne nauszniki ochronne spełniające parametry normy EN 352-1: 2002,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wytrzymały, stabilny, łatwy do regulowania pałąk teleskopowy,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miękka, szeroka opaska na pałąku; czasze wypełnione miękką pianką,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pomarańczowa opaska </a:t>
            </a:r>
            <a:r>
              <a:rPr lang="pl-PL" dirty="0" smtClean="0"/>
              <a:t>czasz </a:t>
            </a:r>
            <a:r>
              <a:rPr lang="pl-PL" dirty="0"/>
              <a:t>ułatwiająca szybką identyfikację i </a:t>
            </a:r>
            <a:r>
              <a:rPr lang="pl-PL" dirty="0" smtClean="0"/>
              <a:t>st. ochrony nauszników</a:t>
            </a:r>
            <a:endParaRPr lang="pl-PL" dirty="0"/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niski profil łączenia czasz z pałąkiem minimalizujący ryzyko zahaczenia o przeszkody w wąskich przestrzeniach, waga 277g,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przeznaczone do pracy w środowisku o wysokim poziomie hałasu,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najlepszy wybór do ochrony przed hałasem o niskiej częstotliwości fal dźwiękowych, tłumienie hałasu na średnim poziomie 33dB</a:t>
            </a:r>
          </a:p>
        </p:txBody>
      </p:sp>
      <p:pic>
        <p:nvPicPr>
          <p:cNvPr id="26634" name="Obraz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086450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813" y="836613"/>
            <a:ext cx="6251575" cy="31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Okulary </a:t>
            </a:r>
            <a:r>
              <a:rPr lang="pl-PL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Barden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transparentne 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9702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684213" y="3933825"/>
            <a:ext cx="7812087" cy="251301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okulary ochronne z przezroczystymi szybkami poliwęglanowymi,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zintegrowana ochrona boczna podnosząca bezpieczeństwo użytkownika,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szybki odporne na zarysowania, z powłoką zapobiegającą zaparowaniu,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najwyższa dostępna klasa optyczna,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cienkie zauszniki zwiększające komfort użytkowania,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regulowana długość ramion,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nowoczesne wzornictwo,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do ochrony wzroku przed cząstkami stałymi o niewielkich rozmiarach i niskiej energii uderzenia (poruszających się z prędkością do 45 m/s),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spełniają parametry normy EN 166</a:t>
            </a:r>
            <a:endParaRPr lang="pl-PL" b="1" dirty="0"/>
          </a:p>
        </p:txBody>
      </p:sp>
      <p:pic>
        <p:nvPicPr>
          <p:cNvPr id="29705" name="Obraz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8375" y="3141663"/>
            <a:ext cx="11779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5063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725" y="836613"/>
            <a:ext cx="5730875" cy="271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Obraz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6546" y="935238"/>
            <a:ext cx="2009775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Okulary </a:t>
            </a:r>
            <a:r>
              <a:rPr lang="pl-PL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Barden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UV przyciemniane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7655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Obraz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450" y="1176338"/>
            <a:ext cx="11763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Obraz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684213" y="3500438"/>
            <a:ext cx="7812087" cy="29972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okulary ochronne z przyciemnionymi szybkami poliwęglanowymi,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zintegrowana ochrona boczna podnosząca bezpieczeństwo użytkownika,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szybki odporne na zarysowania, z powłoką zapobiegającą zaparowaniu,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najwyższa dostępna klasa optyczna,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b="1" dirty="0"/>
              <a:t>wyposażone w filtr UV,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cienkie zauszniki zwiększające komfort użytkowania,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regulowana długość ramion,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nowoczesne wzornictwo,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odpowiednie dla kierowców,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do ochrony wzroku przed cząstkami stałymi o niewielkich rozmiarach i niskiej energii uderzenia (poruszających się z prędkością do 45 m/s),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spełniają parametry normy EN 166</a:t>
            </a:r>
            <a:endParaRPr lang="pl-PL" b="1" dirty="0"/>
          </a:p>
        </p:txBody>
      </p:sp>
      <p:pic>
        <p:nvPicPr>
          <p:cNvPr id="11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370" y="2276872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885825"/>
            <a:ext cx="5761038" cy="262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Okulary </a:t>
            </a:r>
            <a:r>
              <a:rPr lang="pl-PL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Barden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UV żółte 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8678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684213" y="3500438"/>
            <a:ext cx="7812087" cy="29972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okulary ochronne z </a:t>
            </a:r>
            <a:r>
              <a:rPr lang="pl-PL" dirty="0"/>
              <a:t>ż</a:t>
            </a:r>
            <a:r>
              <a:rPr lang="pl-PL" dirty="0"/>
              <a:t>ółtymi szybkami poliwęglanowymi,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zwiększające kontrast przy słabym oświetleniu,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zintegrowana ochrona boczna podnosząca bezpieczeństwo użytkownika,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szybki odporne na zarysowania, z powłoką zapobiegającą zaparowaniu,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najwyższa dostępna klasa optyczna,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wyposażone w filtr UV,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cienkie zauszniki zwiększające komfort użytkowania,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regulowana długość ramion,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nowoczesne wzornictwo,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do ochrony wzroku przed cząstkami stałymi o niewielkich rozmiarach i niskiej energii uderzenia (poruszających się z prędkością do 45 m/s),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spełniają parametry normy EN 166</a:t>
            </a:r>
            <a:endParaRPr lang="pl-PL" b="1" dirty="0"/>
          </a:p>
        </p:txBody>
      </p:sp>
      <p:pic>
        <p:nvPicPr>
          <p:cNvPr id="28681" name="Obraz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8375" y="2997200"/>
            <a:ext cx="11779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2309353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813" y="836613"/>
            <a:ext cx="6251575" cy="31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Okulary </a:t>
            </a:r>
            <a:r>
              <a:rPr lang="pl-PL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Barden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transparentne 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9702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684213" y="3933825"/>
            <a:ext cx="7812087" cy="251301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okulary ochronne z przezroczystymi szybkami poliwęglanowymi,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zintegrowana ochrona boczna podnosząca bezpieczeństwo użytkownika,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szybki odporne na zarysowania, z powłoką zapobiegającą zaparowaniu,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najwyższa dostępna klasa optyczna,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cienkie zauszniki zwiększające komfort użytkowania,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regulowana długość ramion,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nowoczesne wzornictwo,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do ochrony wzroku przed cząstkami stałymi o niewielkich rozmiarach i niskiej energii uderzenia (poruszających się z prędkością do 45 m/s),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spełniają parametry normy EN 166</a:t>
            </a:r>
            <a:endParaRPr lang="pl-PL" b="1" dirty="0"/>
          </a:p>
        </p:txBody>
      </p:sp>
      <p:pic>
        <p:nvPicPr>
          <p:cNvPr id="29705" name="Obraz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8375" y="3141663"/>
            <a:ext cx="11779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 cstate="screen">
            <a:extLst/>
          </a:blip>
          <a:stretch>
            <a:fillRect/>
          </a:stretch>
        </p:blipFill>
        <p:spPr>
          <a:xfrm>
            <a:off x="6780849" y="1628436"/>
            <a:ext cx="1891453" cy="29719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pic>
        <p:nvPicPr>
          <p:cNvPr id="30723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935038"/>
            <a:ext cx="5184775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Gogle </a:t>
            </a:r>
            <a:r>
              <a:rPr lang="pl-PL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Waitara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szybka 1F - transparentne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0727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Obraz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755650" y="4446588"/>
            <a:ext cx="8037513" cy="17907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gogle ochronne z przezroczystą szybką poliwęglanową utwardzaną w klasie 1F,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powłoka zabezpieczająca przed zaparowaniem,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wentylacja pośrednia,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elastyczna taśma mocująca,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najwyższa dostępna klasa optyczna,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do ochrony wzroku przed cząstkami stałymi o niewielkich rozmiarach i niskiej energii uderzenia (poruszających się z prędkością do 45 m/s)</a:t>
            </a:r>
            <a:endParaRPr lang="pl-PL" b="1" dirty="0"/>
          </a:p>
        </p:txBody>
      </p:sp>
      <p:pic>
        <p:nvPicPr>
          <p:cNvPr id="30730" name="Obraz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9225" y="3767138"/>
            <a:ext cx="11779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0" y="782638"/>
            <a:ext cx="5821363" cy="328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Okulary </a:t>
            </a:r>
            <a:r>
              <a:rPr lang="pl-PL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Nellore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szybka 1F - UV przyciemniane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1750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Obraz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3" y="1235075"/>
            <a:ext cx="1176337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6" cstate="screen">
            <a:extLst/>
          </a:blip>
          <a:srcRect/>
          <a:stretch/>
        </p:blipFill>
        <p:spPr>
          <a:xfrm>
            <a:off x="6088921" y="1052736"/>
            <a:ext cx="2559068" cy="2818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sp>
        <p:nvSpPr>
          <p:cNvPr id="31" name="pole tekstowe 30"/>
          <p:cNvSpPr txBox="1"/>
          <p:nvPr/>
        </p:nvSpPr>
        <p:spPr>
          <a:xfrm>
            <a:off x="85725" y="3689350"/>
            <a:ext cx="8788400" cy="276383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okulary ochronne z przyciemnianymi szybkami poliwęglanowymi utwardzanymi w klasie 1F zgodnie z normą EN 166,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szybki odporne na zarysowania, z powłoką zapobiegającą zaparowaniu,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regulowana długość ramion,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kontrastowe, pomarańczowe elementy,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b="1" dirty="0"/>
              <a:t>wyposażone w filtr UV zgodnie z normą EN 172,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sportowy wygląd,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najwyższa dostępna klasa optyczna,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do ochrony wzroku przed cząstkami stałymi o niewielkich rozmiarach i niskiej energii uderzenia (poruszających się z prędkością do 45 m/s),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w zestawie z firmowym woreczkiem ochronnym na okulary</a:t>
            </a:r>
            <a:endParaRPr lang="pl-PL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638175"/>
            <a:ext cx="626427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Okulary </a:t>
            </a:r>
            <a:r>
              <a:rPr lang="pl-PL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Nellore</a:t>
            </a:r>
            <a:r>
              <a: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szybka 1F - UV lustrzanki, niebieskie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277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Obraz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3450" y="3284538"/>
            <a:ext cx="11763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90488" y="3938588"/>
            <a:ext cx="8786812" cy="25146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okulary ochronne z poliwęglanowymi, niebieskimi szybkami lustrzanymi, utwardzanymi w klasie 1F zgodnie z normą EN 166,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szybki odporne na zarysowania, z powłoką zapobiegającą zaparowaniu,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regulowana długość ramion, kontrastowe, pomarańczowe elementy,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wyposażone w filtr UV, sportowy wygląd,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najwyższa dostępna klasa optyczna,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do ochrony wzroku przed cząstkami stałymi o niewielkich rozmiarach i niskiej energii uderzenia (poruszających się z prędkością do 45 m/s),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idealne dla kierowców,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w zestawie z firmowym woreczkiem ochronnym na okulary</a:t>
            </a:r>
            <a:endParaRPr lang="pl-PL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620713"/>
            <a:ext cx="6227762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Okulary </a:t>
            </a:r>
            <a:r>
              <a:rPr lang="pl-PL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Nellore</a:t>
            </a:r>
            <a:r>
              <a: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szybka 1F - UV żółte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3798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Obraz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025" y="3557588"/>
            <a:ext cx="11763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90488" y="4179888"/>
            <a:ext cx="8786812" cy="22733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okulary ochronne z żółtymi szybkami poliwęglanowymi utwardzanymi w klasie 1F zgodnie z normą EN 166,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szybki odporne na zarysowania, z powłoką zapobiegającą zaparowaniu,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regulowana długość ramion,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kontrastowe, pomarańczowe elementy, sportowy wygląd,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wyposażone w filtr UV zgodnie z normą EN 170,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najwyższa dostępna klasa optyczna,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do ochrony wzroku przed cząstkami stałymi o niewielkich rozmiarach i niskiej energii uderzenia (poruszających się z prędkością do 45 m/s)</a:t>
            </a:r>
            <a:endParaRPr lang="pl-PL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866775"/>
            <a:ext cx="5795962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Okulary </a:t>
            </a:r>
            <a:r>
              <a:rPr lang="pl-PL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Nellore</a:t>
            </a:r>
            <a:r>
              <a: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szybka 1F - transparentne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4822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Obraz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025" y="3330575"/>
            <a:ext cx="11763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177800" y="3913188"/>
            <a:ext cx="8788400" cy="252095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okulary ochronne z przezroczystymi szybkami poliwęglanowymi utwardzanymi w klasie 1F zgodnie z normą EN 166,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szybki odporne na zarysowania, z powłoką zapobiegającą zaparowaniu,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regulowana długość ramion,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kontrastowe, pomarańczowe elementy,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sportowy wygląd,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najwyższa dostępna klasa optyczna,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do ochrony wzroku przed cząstkami stałymi o niewielkich rozmiarach i niskiej energii uderzenia (poruszających się z prędkością do 45 m/s),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w zestawie z firmowym woreczkiem ochronnym na okulary</a:t>
            </a:r>
            <a:endParaRPr lang="pl-PL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9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9894" y="1164557"/>
            <a:ext cx="4901108" cy="40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Kask ochronny Evo2 </a:t>
            </a:r>
            <a:r>
              <a:rPr lang="pl-PL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5845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ole tekstowe 30"/>
          <p:cNvSpPr txBox="1"/>
          <p:nvPr/>
        </p:nvSpPr>
        <p:spPr>
          <a:xfrm>
            <a:off x="2244487" y="4893780"/>
            <a:ext cx="6839297" cy="15493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nowoczesny kask ochronny spełniający wymagania normy EN 397,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6-cio punktowa więźba plastikowa,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3 punktowa regulacja głębokości,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zapięcie One-</a:t>
            </a:r>
            <a:r>
              <a:rPr lang="pl-PL" dirty="0" err="1"/>
              <a:t>Touch</a:t>
            </a:r>
            <a:r>
              <a:rPr lang="pl-PL" dirty="0" smtClean="0"/>
              <a:t>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 smtClean="0"/>
              <a:t>produkcja brytyjska,</a:t>
            </a:r>
            <a:endParaRPr lang="pl-PL" dirty="0"/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możliwość personalizacji - wykonania logo (uzależnione od ilości)</a:t>
            </a:r>
          </a:p>
        </p:txBody>
      </p:sp>
      <p:pic>
        <p:nvPicPr>
          <p:cNvPr id="35848" name="Obraz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2" y="1223128"/>
            <a:ext cx="2340978" cy="187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Obraz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8415" y="1239102"/>
            <a:ext cx="2227369" cy="185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1" name="Obraz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2" y="3506788"/>
            <a:ext cx="2238375" cy="301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</a:t>
            </a:r>
            <a:r>
              <a:rPr lang="pl-P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LINIA EKONOMICZNA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6" name="Picture 12" descr="http://planetbowl.ca/wp-content/uploads/2011/12/cheap-bowling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11760" y="1566313"/>
            <a:ext cx="6618901" cy="472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391" y="5157192"/>
            <a:ext cx="1584176" cy="101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400" y="1280255"/>
            <a:ext cx="3618334" cy="185789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790784"/>
            <a:ext cx="4829341" cy="5571853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Rękawica </a:t>
            </a:r>
            <a:r>
              <a:rPr lang="pl-PL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ekon. montażowa HS-01-001, </a:t>
            </a:r>
            <a:r>
              <a:rPr lang="pl-PL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wzmacniane skórą 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4932040" y="2679243"/>
            <a:ext cx="4067944" cy="348606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rękawice wzmacniane skórą </a:t>
            </a:r>
            <a:r>
              <a:rPr lang="pl-PL" b="1" dirty="0">
                <a:solidFill>
                  <a:schemeClr val="tx1"/>
                </a:solidFill>
              </a:rPr>
              <a:t>(dwoiną bydlęcą),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podszewka po wewnętrznej stronie dłoni,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wierzch dłoni oraz mankiet wykonane z tkaniny tekstylnej,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końcówki palców </a:t>
            </a:r>
            <a:r>
              <a:rPr lang="pl-PL" dirty="0" smtClean="0"/>
              <a:t>przykryte </a:t>
            </a:r>
            <a:r>
              <a:rPr lang="pl-PL" dirty="0"/>
              <a:t>skórą,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rozmiar 10,5,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odporność mechaniczna zgodnie z normą EN 388: 1111,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do prac z elementami metalowymi, w budownictwie, transporcie, ogrodnictwie</a:t>
            </a:r>
            <a:endParaRPr lang="pl-PL" b="1" dirty="0"/>
          </a:p>
        </p:txBody>
      </p:sp>
      <p:pic>
        <p:nvPicPr>
          <p:cNvPr id="14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762768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Obraz 1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5722" y="1534730"/>
            <a:ext cx="1860579" cy="95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8308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50" y="546745"/>
            <a:ext cx="5464872" cy="6122342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Rękawica </a:t>
            </a:r>
            <a:r>
              <a:rPr lang="pl-PL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ekon. montażowa </a:t>
            </a:r>
            <a:r>
              <a:rPr lang="pl-PL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HS-01-002, wzmacniane skórą 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4932040" y="1988840"/>
            <a:ext cx="4067944" cy="417286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rękawice wzmacniane skórą </a:t>
            </a:r>
            <a:r>
              <a:rPr lang="pl-PL" b="1" dirty="0"/>
              <a:t>(dwoiną bydlęcą) </a:t>
            </a:r>
            <a:r>
              <a:rPr lang="pl-PL" b="1" dirty="0">
                <a:solidFill>
                  <a:srgbClr val="FF0000"/>
                </a:solidFill>
              </a:rPr>
              <a:t>w jednym kawałku, bez przeszycia</a:t>
            </a:r>
            <a:r>
              <a:rPr lang="pl-PL" b="1" dirty="0"/>
              <a:t>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podszewka po wewnętrznej stronie dłoni,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grzbiet dłoni oraz mankiet wykonane z tkaniny tekstylnej,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kciuk i palec wskazujący </a:t>
            </a:r>
            <a:r>
              <a:rPr lang="pl-PL" dirty="0" err="1"/>
              <a:t>całoskórzane</a:t>
            </a:r>
            <a:r>
              <a:rPr lang="pl-PL" dirty="0"/>
              <a:t>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końcówki palców przykryte skórą,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rozmiar 10,5,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odporność mechaniczna zgodnie z normą EN 388: 1111,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do prac z elementami metalowymi, w budownictwie, transporcie, ogrodnictwie</a:t>
            </a:r>
            <a:endParaRPr lang="pl-PL" b="1" dirty="0"/>
          </a:p>
        </p:txBody>
      </p:sp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762768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5722" y="1033496"/>
            <a:ext cx="1860579" cy="95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063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5014" y="1021729"/>
            <a:ext cx="1211242" cy="13389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1980" y="1021730"/>
            <a:ext cx="1274436" cy="13389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887631"/>
            <a:ext cx="4968552" cy="5653527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Rękawica </a:t>
            </a:r>
            <a:r>
              <a:rPr lang="pl-PL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ekon. montażowa </a:t>
            </a:r>
            <a:r>
              <a:rPr lang="pl-PL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HS-01-003, wzmacniane skórą 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4968552" y="2280471"/>
            <a:ext cx="4067944" cy="417286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b="1" dirty="0"/>
              <a:t>rękawice wzmacniane skórą (dwoiną bydlęcą),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b="1" dirty="0">
                <a:solidFill>
                  <a:srgbClr val="FF0000"/>
                </a:solidFill>
              </a:rPr>
              <a:t>wewnętrzna część dłoni oraz palec wskazujący wzmacniane </a:t>
            </a:r>
            <a:r>
              <a:rPr lang="pl-PL" dirty="0"/>
              <a:t>dodatkową warstwą skóry,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podszewka po wewnętrznej stronie dłoni,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grzbiet dłoni oraz mankiet wykonane z tkaniny tekstylnej,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końcówki palców przykryte skórą,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rozmiar 10,5,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odporność mechaniczna zgodnie z normą EN 388: 1111,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do prac z elementami metalowymi, w budownictwie, transporcie, ogrodnictwie</a:t>
            </a:r>
            <a:endParaRPr lang="pl-PL" b="1" dirty="0"/>
          </a:p>
        </p:txBody>
      </p:sp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76262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7196" y="1403350"/>
            <a:ext cx="1280827" cy="65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89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8852"/>
            <a:ext cx="5413328" cy="6306527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Rękawica </a:t>
            </a:r>
            <a:r>
              <a:rPr lang="pl-PL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ekon. uniwersalne HS-04-006, </a:t>
            </a:r>
            <a:r>
              <a:rPr lang="pl-PL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poliester + PVC 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4968552" y="2610758"/>
            <a:ext cx="4067944" cy="276245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bezszwowe rękawice montażowe,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wyściółka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poliestrowo-bawełniana</a:t>
            </a:r>
            <a:r>
              <a:rPr lang="pl-PL" b="1" dirty="0"/>
              <a:t>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obustronnie nakrapiane PVC,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elastyczny ściągacz w nadgarstku,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do lekkich prac montażowych w środowisku suchym,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kolor wyściółki biały, </a:t>
            </a:r>
            <a:r>
              <a:rPr lang="pl-PL" dirty="0" smtClean="0"/>
              <a:t>nakropienie </a:t>
            </a:r>
            <a:r>
              <a:rPr lang="pl-PL" dirty="0"/>
              <a:t>granatowe,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rozmiar 10,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zgodne z normą EN 420</a:t>
            </a:r>
          </a:p>
        </p:txBody>
      </p:sp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76262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5722" y="1393536"/>
            <a:ext cx="1860579" cy="955344"/>
          </a:xfrm>
          <a:prstGeom prst="rect">
            <a:avLst/>
          </a:prstGeom>
        </p:spPr>
      </p:pic>
      <p:pic>
        <p:nvPicPr>
          <p:cNvPr id="15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12474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9700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504" y="655656"/>
            <a:ext cx="4438016" cy="5972276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Rękawica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ekon. robocze HS-04-007, </a:t>
            </a:r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bawełna/</a:t>
            </a:r>
            <a:r>
              <a:rPr lang="pl-PL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poliester+lateks</a:t>
            </a:r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4942479" y="2962522"/>
            <a:ext cx="4067944" cy="348606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bezszwowe rękawice robocze,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wyściółka poliestrowo-bawełniana impregnowana lateksem,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powlekane warstwą lateksu w części chwytnej dłoni,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elastyczny ściągacz w nadgarstku,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do prac z materiałem abrazyjnym, w środowisku suchym oraz wilgotnym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rozmiar 10,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kategoria II,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odporność mechaniczna zgodnie z normą EN 388: 3232</a:t>
            </a:r>
          </a:p>
        </p:txBody>
      </p:sp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76262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9912" y="1052736"/>
            <a:ext cx="1860579" cy="95534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038" y="1052736"/>
            <a:ext cx="1516450" cy="1724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156" y="1052736"/>
            <a:ext cx="1399490" cy="1705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pic>
        <p:nvPicPr>
          <p:cNvPr id="15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980728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7128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7362" y="665221"/>
            <a:ext cx="4426811" cy="6184490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Rękawica </a:t>
            </a:r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ekonomiczna robocza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HS-04-008, 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bawełna+nitryl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4942479" y="2529395"/>
            <a:ext cx="4067944" cy="32448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bezszwowe rękawice robocze,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wyściółka z dzianiny bawełnianej,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powlekane w całości warstwą nitrylu,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wykończone szerokim, sztywnym mankietem umożliwiającym naciągnięcie rękawic na rękawy,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do prac z materiałem abrazyjnym, w środowisku mocno zaolejonym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kategoria II,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odporność mechaniczna zgodnie z normą EN 388: 4211</a:t>
            </a:r>
          </a:p>
        </p:txBody>
      </p:sp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76262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5721" y="1574051"/>
            <a:ext cx="1860579" cy="955344"/>
          </a:xfrm>
          <a:prstGeom prst="rect">
            <a:avLst/>
          </a:prstGeom>
        </p:spPr>
      </p:pic>
      <p:pic>
        <p:nvPicPr>
          <p:cNvPr id="15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12474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3410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705538"/>
            <a:ext cx="5202322" cy="6099723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Rękawica ekonom.,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montażowa HS-04-001,poliester+nitryl 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4932037" y="2420888"/>
            <a:ext cx="4067944" cy="323776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bezszwowe rękawice montażowe,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wyściółka poliestrowa,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powlekane warstwą nitrylu w części chwytnej dłoni,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elastyczny ściągacz w nadgarstku,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do lekkich prac montażowych w środowisku lekko zaolejonym,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wyściółka biała, powleczenie szare,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kategoria II,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odporność mechaniczna zgodnie z normą EN 388: 3131,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 smtClean="0"/>
              <a:t>rozmiary: 6-11</a:t>
            </a:r>
          </a:p>
        </p:txBody>
      </p:sp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76262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5720" y="1403350"/>
            <a:ext cx="1860579" cy="95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363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4225" y="564464"/>
            <a:ext cx="5279862" cy="6285257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Rękawica </a:t>
            </a:r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ekon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. m</a:t>
            </a:r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ontaż.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HS-04-002,bawełna/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poliester+lateks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4932037" y="2420888"/>
            <a:ext cx="4067944" cy="348606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bezszwowe rękawice robocze,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wyściółka poliestrowo-bawełniana,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powlekane warstwą lateksu w części chwytnej dłoni,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elastyczny ściągacz w nadgarstku,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do prac montażowych w środowisku suchym i lekko wilgotnym,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b="1" dirty="0"/>
              <a:t>do prac z materiałami abrazyjnymi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kategoria II,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odporność mechaniczna zgodnie z normą EN 388: 3131,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rozmiar </a:t>
            </a:r>
            <a:r>
              <a:rPr lang="pl-PL" dirty="0" smtClean="0"/>
              <a:t>8 lub 10</a:t>
            </a:r>
          </a:p>
        </p:txBody>
      </p:sp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76262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5720" y="1403350"/>
            <a:ext cx="1860579" cy="955344"/>
          </a:xfrm>
          <a:prstGeom prst="rect">
            <a:avLst/>
          </a:prstGeom>
        </p:spPr>
      </p:pic>
      <p:pic>
        <p:nvPicPr>
          <p:cNvPr id="15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12474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5746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941222"/>
            <a:ext cx="4786991" cy="5810211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2" y="1068163"/>
            <a:ext cx="2043021" cy="24592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Rękawica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ekon. montażowa HS-04-003, </a:t>
            </a:r>
            <a:r>
              <a:rPr lang="pl-P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poliester+poliuretan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4932037" y="2225569"/>
            <a:ext cx="4067944" cy="396846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bezszwowe rękawice montażowe,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wyściółka poliestrowa,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powlekane warstwą poliuretanu w części chwytnej dłoni,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elastyczny ściągacz w nadgarstku,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do lekkich prac montażowych w środowisku suchym oraz lekko wilgotnym lub zaolejonym,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kategoria II,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najwyższa dostępna odporność na przetarcie; odporność mechaniczna zgodnie z normą EN 388: 4131,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kolor </a:t>
            </a:r>
            <a:r>
              <a:rPr lang="pl-PL" dirty="0" smtClean="0"/>
              <a:t>czarny lub biały,</a:t>
            </a:r>
            <a:endParaRPr lang="pl-PL" dirty="0"/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 smtClean="0"/>
              <a:t>rozmiary: 6-11</a:t>
            </a:r>
          </a:p>
        </p:txBody>
      </p:sp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76262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5720" y="1196752"/>
            <a:ext cx="1860579" cy="955344"/>
          </a:xfrm>
          <a:prstGeom prst="rect">
            <a:avLst/>
          </a:prstGeom>
        </p:spPr>
      </p:pic>
      <p:pic>
        <p:nvPicPr>
          <p:cNvPr id="15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12474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9840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08" y="622300"/>
            <a:ext cx="5416379" cy="6262688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Rękawica </a:t>
            </a:r>
            <a:r>
              <a:rPr lang="pl-P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ekonomiczne,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gospodarcze HS-05-001, lateks 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4947756" y="3429000"/>
            <a:ext cx="4067944" cy="179765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rękawice gospodarcze, </a:t>
            </a:r>
            <a:r>
              <a:rPr lang="pl-PL" dirty="0" smtClean="0"/>
              <a:t>lateksowe</a:t>
            </a:r>
            <a:r>
              <a:rPr lang="pl-PL" dirty="0"/>
              <a:t>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 err="1"/>
              <a:t>szorstkowane</a:t>
            </a:r>
            <a:r>
              <a:rPr lang="pl-PL" dirty="0"/>
              <a:t> wykończenie w części chwytnej dłoni i na palcach,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flokowane,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zgodne z normą EN 420,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kolor żółty,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 smtClean="0"/>
              <a:t>rozmiary: 7-10</a:t>
            </a:r>
          </a:p>
        </p:txBody>
      </p:sp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76262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6176" y="2348880"/>
            <a:ext cx="1860579" cy="955344"/>
          </a:xfrm>
          <a:prstGeom prst="rect">
            <a:avLst/>
          </a:prstGeom>
        </p:spPr>
      </p:pic>
      <p:pic>
        <p:nvPicPr>
          <p:cNvPr id="15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12474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1897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75" y="595312"/>
            <a:ext cx="7670042" cy="4312693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Półbuty </a:t>
            </a:r>
            <a:r>
              <a: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ekon. SC-02-001, podeszwa poliuretan, </a:t>
            </a:r>
            <a:r>
              <a:rPr lang="pl-PL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S1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2590902" y="4774340"/>
            <a:ext cx="6156032" cy="15493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półbuty robocze w klasie S1,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cholewka ze skóry syntetycznej</a:t>
            </a:r>
            <a:r>
              <a:rPr lang="pl-PL" dirty="0" smtClean="0"/>
              <a:t>, podeszwa </a:t>
            </a:r>
            <a:r>
              <a:rPr lang="pl-PL" dirty="0"/>
              <a:t>PU,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stalowy podnosek ochronny zabezpieczający palce stóp,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absorbcja energii w obcasie,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zgodne z normą EN ISO 20345,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kolor czarny</a:t>
            </a:r>
            <a:r>
              <a:rPr lang="pl-PL" dirty="0" smtClean="0"/>
              <a:t>, rozmiary: 36-47</a:t>
            </a:r>
          </a:p>
        </p:txBody>
      </p:sp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76262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272" y="3818996"/>
            <a:ext cx="1860579" cy="95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9527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39" y="289756"/>
            <a:ext cx="6708713" cy="4988136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Trzewiki ekon. SC-03-001, podeszwa poliuretan, </a:t>
            </a:r>
            <a:r>
              <a:rPr lang="pl-PL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S1P 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2595707" y="4632955"/>
            <a:ext cx="6156032" cy="179056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trzewiki robocze w klasie S1P,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cholewka ze skóry syntetycznej</a:t>
            </a:r>
            <a:r>
              <a:rPr lang="pl-PL" dirty="0" smtClean="0"/>
              <a:t>, podeszwa </a:t>
            </a:r>
            <a:r>
              <a:rPr lang="pl-PL" dirty="0"/>
              <a:t>PU,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stalowy podnosek ochronny zabezpieczający palce stóp oraz stalowa wkładka antyprzebiciowa w podeszwie,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absorbcja energii w obcasie,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zgodne z normą EN ISO 20345,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kolor czarny</a:t>
            </a:r>
            <a:r>
              <a:rPr lang="pl-PL" dirty="0" smtClean="0"/>
              <a:t>, rozmiary: 36-47</a:t>
            </a:r>
          </a:p>
        </p:txBody>
      </p:sp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76262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272" y="3677611"/>
            <a:ext cx="1860579" cy="95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653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75" y="860889"/>
            <a:ext cx="4281055" cy="4083056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45978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Kurtka </a:t>
            </a:r>
            <a:r>
              <a:rPr lang="pl-PL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szara ekon. BE-01-002, 235gsm, 65% poliester / 35% </a:t>
            </a:r>
            <a:r>
              <a:rPr lang="pl-PL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bawełna </a:t>
            </a:r>
            <a:r>
              <a:rPr lang="pl-PL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1691680" y="4258026"/>
            <a:ext cx="7348091" cy="227296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praktyczna bluza robocza,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wykonana z mieszanki TC (65% poliester, 35% bawełna),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gramatura: 235 g/m2,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wzmocniona w newralgicznych miejscach poliestrem 300D,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wzmocniona na łokciach,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ryglowana w miejscach narażonych na oberwanie,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rękawy wykończone gumą oraz rzepem,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/>
              <a:t>kolorystyka: szary z pomarańczowymi wstawkami,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5"/>
              </a:buBlip>
              <a:defRPr/>
            </a:pPr>
            <a:r>
              <a:rPr lang="pl-PL" dirty="0" smtClean="0"/>
              <a:t>rozmiary: 48-62</a:t>
            </a:r>
          </a:p>
        </p:txBody>
      </p:sp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76262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272" y="3199939"/>
            <a:ext cx="1860579" cy="95534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936" y="1268760"/>
            <a:ext cx="2736304" cy="2948368"/>
          </a:xfrm>
          <a:prstGeom prst="rect">
            <a:avLst/>
          </a:prstGeom>
        </p:spPr>
      </p:pic>
      <p:pic>
        <p:nvPicPr>
          <p:cNvPr id="15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908720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9932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9728" y="1241692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7784" y="1305496"/>
            <a:ext cx="2952979" cy="4924092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1226185"/>
            <a:ext cx="2832505" cy="5137456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604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Spodnie szare ekon. BE-01-003, 235gsm, 65% </a:t>
            </a:r>
            <a:r>
              <a:rPr lang="pl-PL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poliester/35</a:t>
            </a:r>
            <a:r>
              <a:rPr lang="pl-PL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% </a:t>
            </a:r>
            <a:r>
              <a:rPr lang="pl-PL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bawełna </a:t>
            </a:r>
            <a:r>
              <a:rPr lang="pl-PL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5508104" y="2132856"/>
            <a:ext cx="3635895" cy="39267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praktyczne spodnie robocze do pasa,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wykonane z mieszanki TC (65% poliester, 35% bawełna),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gramatura: 235 g/m2,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wzmocnione w newralgicznych miejscach poliestrem 300D,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kieszenie na nakolanniki,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ryglowane w miejscach narażonych na oberwanie,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praktyczne, ergonomicznie rozlokowane kieszenie,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kolorystyka: szare z pomarańczowymi wstawkami,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 smtClean="0"/>
              <a:t>rozmiary: 48-62</a:t>
            </a: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9149" y="1109304"/>
            <a:ext cx="1860579" cy="95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8684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6708" y="916142"/>
            <a:ext cx="2797481" cy="576630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15" y="887631"/>
            <a:ext cx="2565654" cy="5766308"/>
          </a:xfrm>
          <a:prstGeom prst="rect">
            <a:avLst/>
          </a:prstGeom>
        </p:spPr>
      </p:pic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1241692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604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Ogrodniczki szare ekon. BE-01-004</a:t>
            </a:r>
            <a:r>
              <a:rPr lang="pl-PL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 </a:t>
            </a:r>
            <a:r>
              <a:rPr lang="pl-PL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235gsm, 65% </a:t>
            </a:r>
            <a:r>
              <a:rPr lang="pl-PL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poliester </a:t>
            </a:r>
            <a:r>
              <a:rPr lang="pl-PL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5436096" y="2060848"/>
            <a:ext cx="3635895" cy="437305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praktyczne spodnie robocze ogrodniczki,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wykonane z mieszanki TC (65% poliester, 35% bawełna),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gramatura: 235 g/m2,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wzmocnione w newralgicznych miejscach poliestrem 300D,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kieszenie na nakolanniki,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ryglowane w miejscach narażonych na oberwanie,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duża ilość praktycznych, ergonomicznie rozlokowanych kieszeni,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praktyczne, elastyczne szelki,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kolorystyka: szare z pomarańczowymi </a:t>
            </a:r>
            <a:r>
              <a:rPr lang="pl-PL" dirty="0" smtClean="0"/>
              <a:t>wstawkami,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 smtClean="0"/>
              <a:t>rozmiary: 48-62</a:t>
            </a: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8144" y="1109304"/>
            <a:ext cx="1860579" cy="955344"/>
          </a:xfrm>
          <a:prstGeom prst="rect">
            <a:avLst/>
          </a:prstGeom>
        </p:spPr>
      </p:pic>
      <p:pic>
        <p:nvPicPr>
          <p:cNvPr id="15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12474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536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376" y="920679"/>
            <a:ext cx="3383827" cy="507574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0787" y="1319343"/>
            <a:ext cx="1618588" cy="198884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0441" y="3429456"/>
            <a:ext cx="1939280" cy="2908920"/>
          </a:xfrm>
          <a:prstGeom prst="rect">
            <a:avLst/>
          </a:prstGeom>
        </p:spPr>
      </p:pic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1975" y="4538632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604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Kamizelki odblaskowe ekonomiczne 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5364088" y="2872176"/>
            <a:ext cx="3635895" cy="155645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kamizelka wysokiej widoczności,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wykonana w 100% z poliestru,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zapinana na rzep,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kolor pomarańczowy,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rozmiar uniwersalny,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8"/>
              </a:buBlip>
              <a:defRPr/>
            </a:pPr>
            <a:r>
              <a:rPr lang="pl-PL" dirty="0"/>
              <a:t>zgodna z normą EN 471</a:t>
            </a:r>
            <a:endParaRPr lang="pl-PL" dirty="0" smtClean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1746" y="1772816"/>
            <a:ext cx="1860579" cy="955344"/>
          </a:xfrm>
          <a:prstGeom prst="rect">
            <a:avLst/>
          </a:prstGeom>
        </p:spPr>
      </p:pic>
      <p:pic>
        <p:nvPicPr>
          <p:cNvPr id="15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12474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4832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3786" y="775135"/>
            <a:ext cx="3176428" cy="6027272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675806"/>
            <a:ext cx="3374631" cy="6023716"/>
          </a:xfrm>
          <a:prstGeom prst="rect">
            <a:avLst/>
          </a:prstGeom>
        </p:spPr>
      </p:pic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569076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604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Płaszcz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p/deszczowy ekon. BE-06-001, kaptur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5690711" y="2708920"/>
            <a:ext cx="3275855" cy="275536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długi płaszcz ochronny z kapturem,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wykonany w 100% z poliestru,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powlekany PVC,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kaptur ściągany sznurkami,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zapinany na plastikowe napy,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dwie kieszenie przednie,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kolor żółty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7"/>
              </a:buBlip>
              <a:defRPr/>
            </a:pPr>
            <a:r>
              <a:rPr lang="pl-PL" dirty="0"/>
              <a:t>rozmiar </a:t>
            </a:r>
            <a:r>
              <a:rPr lang="pl-PL" dirty="0" smtClean="0"/>
              <a:t>L-XXXL</a:t>
            </a: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8350" y="1628800"/>
            <a:ext cx="1860579" cy="955344"/>
          </a:xfrm>
          <a:prstGeom prst="rect">
            <a:avLst/>
          </a:prstGeom>
        </p:spPr>
      </p:pic>
      <p:pic>
        <p:nvPicPr>
          <p:cNvPr id="15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12474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03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76" y="1087195"/>
            <a:ext cx="7239471" cy="3911804"/>
          </a:xfrm>
          <a:prstGeom prst="rect">
            <a:avLst/>
          </a:prstGeom>
        </p:spPr>
      </p:pic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569076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604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Okulary ekonomiczne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AS-01-001, bezbarwne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5598367" y="4509120"/>
            <a:ext cx="3275855" cy="179765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okulary ochronne z przezroczystymi szybkami poliwęglanowymi,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dostosowane do noszenia na okularach korekcyjnych,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spełniają wymagania normy EN 166</a:t>
            </a:r>
            <a:endParaRPr lang="pl-PL" dirty="0" smtClean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3643" y="3400292"/>
            <a:ext cx="1860579" cy="955344"/>
          </a:xfrm>
          <a:prstGeom prst="rect">
            <a:avLst/>
          </a:prstGeom>
        </p:spPr>
      </p:pic>
      <p:pic>
        <p:nvPicPr>
          <p:cNvPr id="15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12474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603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244" y="908050"/>
            <a:ext cx="7755688" cy="4123993"/>
          </a:xfrm>
          <a:prstGeom prst="rect">
            <a:avLst/>
          </a:prstGeom>
        </p:spPr>
      </p:pic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569076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604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Okulary ekonomiczne AS-01-002, </a:t>
            </a:r>
            <a: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bezbarwne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5598367" y="4814960"/>
            <a:ext cx="3275855" cy="155645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okulary ochronne z przezroczystymi szybkami poliwęglanowymi,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regulowana długość ramion,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spełniają wymagania normy EN 166</a:t>
            </a:r>
            <a:endParaRPr lang="pl-PL" dirty="0" smtClean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3643" y="3859616"/>
            <a:ext cx="1860579" cy="955344"/>
          </a:xfrm>
          <a:prstGeom prst="rect">
            <a:avLst/>
          </a:prstGeom>
        </p:spPr>
      </p:pic>
      <p:pic>
        <p:nvPicPr>
          <p:cNvPr id="15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12474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0275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8997"/>
            <a:ext cx="7361368" cy="4518571"/>
          </a:xfrm>
          <a:prstGeom prst="rect">
            <a:avLst/>
          </a:prstGeom>
        </p:spPr>
      </p:pic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569076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604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Gogle </a:t>
            </a:r>
            <a:r>
              <a: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ekon. AS-02-001, went. pośrednia, bezbarwne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4572000" y="4814960"/>
            <a:ext cx="4302223" cy="15493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gogle ochronne z przezroczystą szybką poliwęglanową,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wentylacja pośrednia</a:t>
            </a:r>
            <a:r>
              <a:rPr lang="pl-PL" dirty="0"/>
              <a:t>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miękkie, plastyczne wykończenie dobrze dopasowujące się do twarzy,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spełniają wymagania normy EN 166</a:t>
            </a:r>
            <a:endParaRPr lang="pl-PL" dirty="0" smtClean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3643" y="3859616"/>
            <a:ext cx="1860579" cy="95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556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87631"/>
            <a:ext cx="6560535" cy="4680827"/>
          </a:xfrm>
          <a:prstGeom prst="rect">
            <a:avLst/>
          </a:prstGeom>
        </p:spPr>
      </p:pic>
      <p:pic>
        <p:nvPicPr>
          <p:cNvPr id="13" name="Picture 10" descr="http://www.entrepreneur.com/dbimages/article/h0/low-cost-is-the-new-high-valu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5690760"/>
            <a:ext cx="1080120" cy="6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-3175" y="282575"/>
            <a:ext cx="9150350" cy="6254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-3175" y="6524625"/>
            <a:ext cx="9150350" cy="2889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241300"/>
            <a:ext cx="8604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}</a:t>
            </a:r>
            <a:r>
              <a:rPr lang="pl-PL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pl-PL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Gogle ekon. AS-02-002, went. bezpośrednia, bezbarwne</a:t>
            </a:r>
            <a:r>
              <a:rPr lang="pl-PL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  <a:endParaRPr lang="pl-PL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6869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1025" y="161925"/>
            <a:ext cx="9429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Obraz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53188"/>
            <a:ext cx="9144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4572000" y="4814960"/>
            <a:ext cx="4302223" cy="15493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gogle ochronne z przezroczystą szybką poliwęglanową,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b="1" dirty="0"/>
              <a:t>wentylacja bezpośrednia</a:t>
            </a:r>
            <a:r>
              <a:rPr lang="pl-PL" dirty="0"/>
              <a:t>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miękkie, plastyczne wykończenie dobrze dopasowujące się do twarzy,</a:t>
            </a:r>
          </a:p>
          <a:p>
            <a:pPr marL="285750" indent="-200025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60000"/>
              <a:buFontTx/>
              <a:buBlip>
                <a:blip r:embed="rId6"/>
              </a:buBlip>
              <a:defRPr/>
            </a:pPr>
            <a:r>
              <a:rPr lang="pl-PL" dirty="0"/>
              <a:t>spełniają wymagania normy EN 166</a:t>
            </a:r>
            <a:endParaRPr lang="pl-PL" dirty="0" smtClean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7459" y="3645024"/>
            <a:ext cx="1860579" cy="95534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722" y="1403350"/>
            <a:ext cx="2785347" cy="20541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/>
        </p:spPr>
      </p:pic>
      <p:pic>
        <p:nvPicPr>
          <p:cNvPr id="15" name="Picture 12" descr="http://indiepublishingsuccess.com/wp-content/uploads/2012/09/iStock_000018286202Large_bestseller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14" y="1124744"/>
            <a:ext cx="915685" cy="91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6104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3417</Words>
  <Application>Microsoft Office PowerPoint</Application>
  <PresentationFormat>Pokaz na ekranie (4:3)</PresentationFormat>
  <Paragraphs>483</Paragraphs>
  <Slides>56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56</vt:i4>
      </vt:variant>
    </vt:vector>
  </HeadingPairs>
  <TitlesOfParts>
    <vt:vector size="59" baseType="lpstr">
      <vt:lpstr>Calibri</vt:lpstr>
      <vt:lpstr>Arial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Piotr Woźniak</dc:creator>
  <cp:lastModifiedBy>Piotr Woźniak</cp:lastModifiedBy>
  <cp:revision>34</cp:revision>
  <dcterms:created xsi:type="dcterms:W3CDTF">2013-07-22T16:36:02Z</dcterms:created>
  <dcterms:modified xsi:type="dcterms:W3CDTF">2013-07-25T12:03:39Z</dcterms:modified>
</cp:coreProperties>
</file>